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26"/>
  </p:notesMasterIdLst>
  <p:handoutMasterIdLst>
    <p:handoutMasterId r:id="rId27"/>
  </p:handoutMasterIdLst>
  <p:sldIdLst>
    <p:sldId id="257" r:id="rId3"/>
    <p:sldId id="265" r:id="rId4"/>
    <p:sldId id="259" r:id="rId5"/>
    <p:sldId id="264" r:id="rId6"/>
    <p:sldId id="280" r:id="rId7"/>
    <p:sldId id="260" r:id="rId8"/>
    <p:sldId id="261" r:id="rId9"/>
    <p:sldId id="283" r:id="rId10"/>
    <p:sldId id="263" r:id="rId11"/>
    <p:sldId id="266" r:id="rId12"/>
    <p:sldId id="267" r:id="rId13"/>
    <p:sldId id="282" r:id="rId14"/>
    <p:sldId id="271" r:id="rId15"/>
    <p:sldId id="272" r:id="rId16"/>
    <p:sldId id="274" r:id="rId17"/>
    <p:sldId id="269" r:id="rId18"/>
    <p:sldId id="273" r:id="rId19"/>
    <p:sldId id="276" r:id="rId20"/>
    <p:sldId id="277" r:id="rId21"/>
    <p:sldId id="281" r:id="rId22"/>
    <p:sldId id="279" r:id="rId23"/>
    <p:sldId id="268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10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2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Rate</c:v>
                </c:pt>
                <c:pt idx="1">
                  <c:v>Timing</c:v>
                </c:pt>
                <c:pt idx="2">
                  <c:v>Environment</c:v>
                </c:pt>
                <c:pt idx="3">
                  <c:v>Coverage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4.4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10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6.5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9.5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 formatCode="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024704"/>
        <c:axId val="142026624"/>
      </c:barChart>
      <c:catAx>
        <c:axId val="142024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Boom Height (in)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026624"/>
        <c:crosses val="autoZero"/>
        <c:auto val="1"/>
        <c:lblAlgn val="ctr"/>
        <c:lblOffset val="100"/>
        <c:noMultiLvlLbl val="0"/>
      </c:catAx>
      <c:valAx>
        <c:axId val="142026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Coverage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02470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38100">
                <a:solidFill>
                  <a:srgbClr val="C0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53105059784193642"/>
                  <c:y val="-0.4303828820518417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8F8F8"/>
                        </a:solidFill>
                      </a:rPr>
                      <a:t>y = -1.1802x + 17.49
R² = 0.7231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Sheet1!$A$2:$A$31</c:f>
              <c:numCache>
                <c:formatCode>General</c:formatCode>
                <c:ptCount val="30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>
                  <c:v>4.4000000000000004</c:v>
                </c:pt>
                <c:pt idx="7">
                  <c:v>4.4000000000000004</c:v>
                </c:pt>
                <c:pt idx="8">
                  <c:v>4.4000000000000004</c:v>
                </c:pt>
                <c:pt idx="9">
                  <c:v>4.4000000000000004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6.5</c:v>
                </c:pt>
                <c:pt idx="18">
                  <c:v>6.5</c:v>
                </c:pt>
                <c:pt idx="19">
                  <c:v>6.5</c:v>
                </c:pt>
                <c:pt idx="20">
                  <c:v>9.5</c:v>
                </c:pt>
                <c:pt idx="21">
                  <c:v>9.5</c:v>
                </c:pt>
                <c:pt idx="22">
                  <c:v>9.5</c:v>
                </c:pt>
                <c:pt idx="23">
                  <c:v>9.5</c:v>
                </c:pt>
                <c:pt idx="24">
                  <c:v>9.5</c:v>
                </c:pt>
                <c:pt idx="25">
                  <c:v>9.5</c:v>
                </c:pt>
                <c:pt idx="26">
                  <c:v>9.5</c:v>
                </c:pt>
                <c:pt idx="27">
                  <c:v>9.5</c:v>
                </c:pt>
                <c:pt idx="28">
                  <c:v>9.5</c:v>
                </c:pt>
                <c:pt idx="29">
                  <c:v>9.5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10</c:v>
                </c:pt>
                <c:pt idx="1">
                  <c:v>12</c:v>
                </c:pt>
                <c:pt idx="2">
                  <c:v>12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12</c:v>
                </c:pt>
                <c:pt idx="7">
                  <c:v>14</c:v>
                </c:pt>
                <c:pt idx="8">
                  <c:v>13</c:v>
                </c:pt>
                <c:pt idx="9">
                  <c:v>15</c:v>
                </c:pt>
                <c:pt idx="10">
                  <c:v>9</c:v>
                </c:pt>
                <c:pt idx="11">
                  <c:v>11</c:v>
                </c:pt>
                <c:pt idx="12">
                  <c:v>12</c:v>
                </c:pt>
                <c:pt idx="13">
                  <c:v>8</c:v>
                </c:pt>
                <c:pt idx="14">
                  <c:v>9</c:v>
                </c:pt>
                <c:pt idx="15">
                  <c:v>9</c:v>
                </c:pt>
                <c:pt idx="16">
                  <c:v>13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7</c:v>
                </c:pt>
                <c:pt idx="21">
                  <c:v>5</c:v>
                </c:pt>
                <c:pt idx="22">
                  <c:v>6</c:v>
                </c:pt>
                <c:pt idx="23">
                  <c:v>5</c:v>
                </c:pt>
                <c:pt idx="24">
                  <c:v>4</c:v>
                </c:pt>
                <c:pt idx="25">
                  <c:v>7</c:v>
                </c:pt>
                <c:pt idx="26">
                  <c:v>7</c:v>
                </c:pt>
                <c:pt idx="27">
                  <c:v>6</c:v>
                </c:pt>
                <c:pt idx="28">
                  <c:v>6</c:v>
                </c:pt>
                <c:pt idx="29">
                  <c:v>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117888"/>
        <c:axId val="142207616"/>
      </c:scatterChart>
      <c:valAx>
        <c:axId val="142117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Speed (MPH)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207616"/>
        <c:crosses val="autoZero"/>
        <c:crossBetween val="midCat"/>
      </c:valAx>
      <c:valAx>
        <c:axId val="142207616"/>
        <c:scaling>
          <c:orientation val="minMax"/>
          <c:max val="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Coverage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117888"/>
        <c:crosses val="autoZero"/>
        <c:crossBetween val="midCat"/>
        <c:majorUnit val="3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38100">
                <a:solidFill>
                  <a:srgbClr val="C0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5156031884903276"/>
                  <c:y val="-0.3656850486846666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8F8F8"/>
                        </a:solidFill>
                      </a:rPr>
                      <a:t>y = -0.5032x + 12.573
R² = 0.2892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Sheet1!$A$2:$A$31</c:f>
              <c:numCache>
                <c:formatCode>General</c:formatCode>
                <c:ptCount val="30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>
                  <c:v>4.4000000000000004</c:v>
                </c:pt>
                <c:pt idx="7">
                  <c:v>4.4000000000000004</c:v>
                </c:pt>
                <c:pt idx="8">
                  <c:v>4.4000000000000004</c:v>
                </c:pt>
                <c:pt idx="9">
                  <c:v>4.4000000000000004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6.5</c:v>
                </c:pt>
                <c:pt idx="18">
                  <c:v>6.5</c:v>
                </c:pt>
                <c:pt idx="19">
                  <c:v>6.5</c:v>
                </c:pt>
                <c:pt idx="20">
                  <c:v>9.5</c:v>
                </c:pt>
                <c:pt idx="21">
                  <c:v>9.5</c:v>
                </c:pt>
                <c:pt idx="22">
                  <c:v>9.5</c:v>
                </c:pt>
                <c:pt idx="23">
                  <c:v>9.5</c:v>
                </c:pt>
                <c:pt idx="24">
                  <c:v>9.5</c:v>
                </c:pt>
                <c:pt idx="25">
                  <c:v>9.5</c:v>
                </c:pt>
                <c:pt idx="26">
                  <c:v>9.5</c:v>
                </c:pt>
                <c:pt idx="27">
                  <c:v>9.5</c:v>
                </c:pt>
                <c:pt idx="28">
                  <c:v>9.5</c:v>
                </c:pt>
                <c:pt idx="29">
                  <c:v>9.5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10</c:v>
                </c:pt>
                <c:pt idx="1">
                  <c:v>7</c:v>
                </c:pt>
                <c:pt idx="2">
                  <c:v>11</c:v>
                </c:pt>
                <c:pt idx="3">
                  <c:v>9</c:v>
                </c:pt>
                <c:pt idx="4">
                  <c:v>10</c:v>
                </c:pt>
                <c:pt idx="5">
                  <c:v>9</c:v>
                </c:pt>
                <c:pt idx="6">
                  <c:v>10</c:v>
                </c:pt>
                <c:pt idx="7">
                  <c:v>9</c:v>
                </c:pt>
                <c:pt idx="8">
                  <c:v>12</c:v>
                </c:pt>
                <c:pt idx="9">
                  <c:v>12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12</c:v>
                </c:pt>
                <c:pt idx="14">
                  <c:v>7</c:v>
                </c:pt>
                <c:pt idx="15">
                  <c:v>11</c:v>
                </c:pt>
                <c:pt idx="16">
                  <c:v>12</c:v>
                </c:pt>
                <c:pt idx="17">
                  <c:v>13</c:v>
                </c:pt>
                <c:pt idx="18">
                  <c:v>10</c:v>
                </c:pt>
                <c:pt idx="19">
                  <c:v>9</c:v>
                </c:pt>
                <c:pt idx="20">
                  <c:v>7</c:v>
                </c:pt>
                <c:pt idx="21">
                  <c:v>6</c:v>
                </c:pt>
                <c:pt idx="22">
                  <c:v>7</c:v>
                </c:pt>
                <c:pt idx="23">
                  <c:v>6</c:v>
                </c:pt>
                <c:pt idx="24">
                  <c:v>5</c:v>
                </c:pt>
                <c:pt idx="25">
                  <c:v>8</c:v>
                </c:pt>
                <c:pt idx="26">
                  <c:v>9</c:v>
                </c:pt>
                <c:pt idx="27">
                  <c:v>9</c:v>
                </c:pt>
                <c:pt idx="28">
                  <c:v>8</c:v>
                </c:pt>
                <c:pt idx="29">
                  <c:v>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52096"/>
        <c:axId val="142854016"/>
      </c:scatterChart>
      <c:valAx>
        <c:axId val="142852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Speed (MPH)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54016"/>
        <c:crosses val="autoZero"/>
        <c:crossBetween val="midCat"/>
      </c:valAx>
      <c:valAx>
        <c:axId val="142854016"/>
        <c:scaling>
          <c:orientation val="minMax"/>
          <c:max val="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Coverage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52096"/>
        <c:crosses val="autoZero"/>
        <c:crossBetween val="midCat"/>
        <c:majorUnit val="3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38100">
                <a:solidFill>
                  <a:srgbClr val="C0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5156031884903276"/>
                  <c:y val="-0.4546354002452074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8F8F8"/>
                        </a:solidFill>
                      </a:rPr>
                      <a:t>y = -1.2155x + 17.259
R² = 0.6876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Sheet1!$A$2:$A$31</c:f>
              <c:numCache>
                <c:formatCode>General</c:formatCode>
                <c:ptCount val="30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>
                  <c:v>4.4000000000000004</c:v>
                </c:pt>
                <c:pt idx="7">
                  <c:v>4.4000000000000004</c:v>
                </c:pt>
                <c:pt idx="8">
                  <c:v>4.4000000000000004</c:v>
                </c:pt>
                <c:pt idx="9">
                  <c:v>4.4000000000000004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6.5</c:v>
                </c:pt>
                <c:pt idx="18">
                  <c:v>6.5</c:v>
                </c:pt>
                <c:pt idx="19">
                  <c:v>6.5</c:v>
                </c:pt>
                <c:pt idx="20">
                  <c:v>9.5</c:v>
                </c:pt>
                <c:pt idx="21">
                  <c:v>9.5</c:v>
                </c:pt>
                <c:pt idx="22">
                  <c:v>9.5</c:v>
                </c:pt>
                <c:pt idx="23">
                  <c:v>9.5</c:v>
                </c:pt>
                <c:pt idx="24">
                  <c:v>9.5</c:v>
                </c:pt>
                <c:pt idx="25">
                  <c:v>9.5</c:v>
                </c:pt>
                <c:pt idx="26">
                  <c:v>9.5</c:v>
                </c:pt>
                <c:pt idx="27">
                  <c:v>9.5</c:v>
                </c:pt>
                <c:pt idx="28">
                  <c:v>9.5</c:v>
                </c:pt>
                <c:pt idx="29">
                  <c:v>9.5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10</c:v>
                </c:pt>
                <c:pt idx="1">
                  <c:v>9</c:v>
                </c:pt>
                <c:pt idx="2">
                  <c:v>14</c:v>
                </c:pt>
                <c:pt idx="3">
                  <c:v>10</c:v>
                </c:pt>
                <c:pt idx="4">
                  <c:v>10</c:v>
                </c:pt>
                <c:pt idx="5">
                  <c:v>12</c:v>
                </c:pt>
                <c:pt idx="6">
                  <c:v>12</c:v>
                </c:pt>
                <c:pt idx="7">
                  <c:v>13</c:v>
                </c:pt>
                <c:pt idx="8">
                  <c:v>11</c:v>
                </c:pt>
                <c:pt idx="9">
                  <c:v>15</c:v>
                </c:pt>
                <c:pt idx="10">
                  <c:v>9</c:v>
                </c:pt>
                <c:pt idx="11">
                  <c:v>7</c:v>
                </c:pt>
                <c:pt idx="12">
                  <c:v>11</c:v>
                </c:pt>
                <c:pt idx="13">
                  <c:v>8</c:v>
                </c:pt>
                <c:pt idx="14">
                  <c:v>8</c:v>
                </c:pt>
                <c:pt idx="15">
                  <c:v>10</c:v>
                </c:pt>
                <c:pt idx="16">
                  <c:v>12</c:v>
                </c:pt>
                <c:pt idx="17">
                  <c:v>11</c:v>
                </c:pt>
                <c:pt idx="18">
                  <c:v>11</c:v>
                </c:pt>
                <c:pt idx="19">
                  <c:v>12</c:v>
                </c:pt>
                <c:pt idx="20">
                  <c:v>5</c:v>
                </c:pt>
                <c:pt idx="21">
                  <c:v>6</c:v>
                </c:pt>
                <c:pt idx="22">
                  <c:v>6</c:v>
                </c:pt>
                <c:pt idx="23">
                  <c:v>4</c:v>
                </c:pt>
                <c:pt idx="24">
                  <c:v>5</c:v>
                </c:pt>
                <c:pt idx="25">
                  <c:v>4</c:v>
                </c:pt>
                <c:pt idx="26">
                  <c:v>8</c:v>
                </c:pt>
                <c:pt idx="27">
                  <c:v>8</c:v>
                </c:pt>
                <c:pt idx="28">
                  <c:v>6</c:v>
                </c:pt>
                <c:pt idx="29">
                  <c:v>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71936"/>
        <c:axId val="142890496"/>
      </c:scatterChart>
      <c:valAx>
        <c:axId val="142871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Speed (MPH)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90496"/>
        <c:crosses val="autoZero"/>
        <c:crossBetween val="midCat"/>
      </c:valAx>
      <c:valAx>
        <c:axId val="142890496"/>
        <c:scaling>
          <c:orientation val="minMax"/>
          <c:max val="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Coverage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2871936"/>
        <c:crosses val="autoZero"/>
        <c:crossBetween val="midCat"/>
        <c:majorUnit val="3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4.4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316</c:v>
                </c:pt>
                <c:pt idx="1">
                  <c:v>311</c:v>
                </c:pt>
                <c:pt idx="2">
                  <c:v>306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6.5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324</c:v>
                </c:pt>
                <c:pt idx="1">
                  <c:v>328</c:v>
                </c:pt>
                <c:pt idx="2">
                  <c:v>329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9.5 MPH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45</c:v>
                </c:pt>
                <c:pt idx="2">
                  <c:v>60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345</c:v>
                </c:pt>
                <c:pt idx="1">
                  <c:v>325</c:v>
                </c:pt>
                <c:pt idx="2" formatCode="0">
                  <c:v>321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043200"/>
        <c:axId val="143053568"/>
      </c:barChart>
      <c:catAx>
        <c:axId val="143043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Boom Height (in)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053568"/>
        <c:crosses val="autoZero"/>
        <c:auto val="1"/>
        <c:lblAlgn val="ctr"/>
        <c:lblOffset val="100"/>
        <c:noMultiLvlLbl val="0"/>
      </c:catAx>
      <c:valAx>
        <c:axId val="143053568"/>
        <c:scaling>
          <c:orientation val="minMax"/>
          <c:max val="3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Microns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043200"/>
        <c:crosses val="autoZero"/>
        <c:crossBetween val="between"/>
        <c:majorUnit val="7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Coverage (%)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11002DG</c:v>
                </c:pt>
                <c:pt idx="1">
                  <c:v>AIXR 11002</c:v>
                </c:pt>
                <c:pt idx="2">
                  <c:v>TTI02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13.4</c:v>
                </c:pt>
                <c:pt idx="1">
                  <c:v>12.6</c:v>
                </c:pt>
                <c:pt idx="2">
                  <c:v>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173504"/>
        <c:axId val="143176064"/>
      </c:barChart>
      <c:catAx>
        <c:axId val="143173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43176064"/>
        <c:crosses val="autoZero"/>
        <c:auto val="1"/>
        <c:lblAlgn val="ctr"/>
        <c:lblOffset val="100"/>
        <c:noMultiLvlLbl val="0"/>
      </c:catAx>
      <c:valAx>
        <c:axId val="143176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173504"/>
        <c:crosses val="autoZero"/>
        <c:crossBetween val="between"/>
        <c:maj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VMD</a:t>
            </a:r>
            <a:r>
              <a:rPr lang="en-US" baseline="-25000" dirty="0" smtClean="0"/>
              <a:t>50 </a:t>
            </a:r>
            <a:r>
              <a:rPr lang="en-US" baseline="0" dirty="0" smtClean="0"/>
              <a:t>(microns)</a:t>
            </a:r>
            <a:endParaRPr lang="en-US" baseline="0" dirty="0"/>
          </a:p>
        </c:rich>
      </c:tx>
      <c:layout>
        <c:manualLayout>
          <c:xMode val="edge"/>
          <c:yMode val="edge"/>
          <c:x val="0.37039138138624028"/>
          <c:y val="2.741433021806853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VMD50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11002DG</c:v>
                </c:pt>
                <c:pt idx="1">
                  <c:v>AIXR11002</c:v>
                </c:pt>
                <c:pt idx="2">
                  <c:v>TTI02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322</c:v>
                </c:pt>
                <c:pt idx="1">
                  <c:v>402</c:v>
                </c:pt>
                <c:pt idx="2">
                  <c:v>524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473280"/>
        <c:axId val="158654848"/>
      </c:barChart>
      <c:catAx>
        <c:axId val="143473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58654848"/>
        <c:crosses val="autoZero"/>
        <c:auto val="1"/>
        <c:lblAlgn val="ctr"/>
        <c:lblOffset val="100"/>
        <c:noMultiLvlLbl val="0"/>
      </c:catAx>
      <c:valAx>
        <c:axId val="158654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473280"/>
        <c:crosses val="autoZero"/>
        <c:crossBetween val="between"/>
        <c:majorUnit val="1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490E4-25BD-4599-988F-AB02D45A0E4F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665BD-805B-4891-B899-6E4765AA9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5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26672-D69A-47A1-B7F6-BF27B99341F1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2B490-C6D2-4E4D-8757-D62DCB66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2B490-C6D2-4E4D-8757-D62DCB6624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6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2B490-C6D2-4E4D-8757-D62DCB662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6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0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8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5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46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3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9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5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7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93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88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09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20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5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94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59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0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10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2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9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4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6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08E6-EF60-4924-9B6D-96847FF2613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C5E8-6D64-4D2C-9A7F-8DB151BC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3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359959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Influence of Tractor Speed and Boom Height on Spray Coverage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800600"/>
            <a:ext cx="76200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Eric P. Prostko</a:t>
            </a:r>
            <a:r>
              <a:rPr lang="en-US" b="1" baseline="30000" dirty="0" smtClean="0">
                <a:solidFill>
                  <a:schemeClr val="tx1"/>
                </a:solidFill>
              </a:rPr>
              <a:t>1</a:t>
            </a:r>
            <a:r>
              <a:rPr lang="en-US" b="1" dirty="0" smtClean="0">
                <a:solidFill>
                  <a:schemeClr val="tx1"/>
                </a:solidFill>
              </a:rPr>
              <a:t>, Glen C. Rains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, and O. Wen Carter</a:t>
            </a:r>
            <a:r>
              <a:rPr lang="en-US" b="1" baseline="30000" dirty="0" smtClean="0">
                <a:solidFill>
                  <a:schemeClr val="tx1"/>
                </a:solidFill>
              </a:rPr>
              <a:t>1</a:t>
            </a:r>
          </a:p>
          <a:p>
            <a:r>
              <a:rPr lang="en-US" b="1" baseline="30000" dirty="0" smtClean="0">
                <a:solidFill>
                  <a:schemeClr val="tx1"/>
                </a:solidFill>
              </a:rPr>
              <a:t>1</a:t>
            </a:r>
            <a:r>
              <a:rPr lang="en-US" b="1" dirty="0" smtClean="0">
                <a:solidFill>
                  <a:schemeClr val="tx1"/>
                </a:solidFill>
              </a:rPr>
              <a:t>Dept. Crop &amp; Soil Sciences</a:t>
            </a:r>
          </a:p>
          <a:p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Dept. of Entomology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UGA - Tifton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59" y="6315075"/>
            <a:ext cx="1371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291388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Analyzed data as 2 X 3 X 3 factorial</a:t>
            </a:r>
          </a:p>
          <a:p>
            <a:pPr lvl="1"/>
            <a:r>
              <a:rPr lang="en-US" dirty="0" smtClean="0"/>
              <a:t>2 card locations</a:t>
            </a:r>
          </a:p>
          <a:p>
            <a:pPr lvl="2"/>
            <a:r>
              <a:rPr lang="en-US" dirty="0" smtClean="0"/>
              <a:t>5 cards</a:t>
            </a:r>
          </a:p>
          <a:p>
            <a:pPr lvl="1"/>
            <a:r>
              <a:rPr lang="en-US" dirty="0" smtClean="0"/>
              <a:t>3 speeds</a:t>
            </a:r>
          </a:p>
          <a:p>
            <a:pPr lvl="1"/>
            <a:r>
              <a:rPr lang="en-US" dirty="0" smtClean="0"/>
              <a:t>3 boom heights</a:t>
            </a:r>
          </a:p>
          <a:p>
            <a:r>
              <a:rPr lang="en-US" dirty="0" smtClean="0"/>
              <a:t>90 total data points</a:t>
            </a:r>
          </a:p>
          <a:p>
            <a:r>
              <a:rPr lang="en-US" dirty="0" smtClean="0"/>
              <a:t>Speed X Boom Height interaction for Coverage and VMD</a:t>
            </a:r>
            <a:r>
              <a:rPr lang="en-US" baseline="-25000" dirty="0" smtClean="0"/>
              <a:t>50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792210" cy="28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4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Influence of Tractor Speed and Boom Height on Spray Coverage (%)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11459"/>
              </p:ext>
            </p:extLst>
          </p:nvPr>
        </p:nvGraphicFramePr>
        <p:xfrm>
          <a:off x="1828800" y="12954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172200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LSD 0.10 = 1</a:t>
            </a:r>
          </a:p>
          <a:p>
            <a:r>
              <a:rPr lang="en-US" sz="1600" dirty="0" smtClean="0"/>
              <a:t>CV = 12.523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10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Tractor Speed Effects on Spray Coverage (%) – 30” Boom Height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418410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646929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Tractor Speed Effects on Spray Coverage (%) – 45” Boom Height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755432"/>
              </p:ext>
            </p:extLst>
          </p:nvPr>
        </p:nvGraphicFramePr>
        <p:xfrm>
          <a:off x="5334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648237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Tractor Speed Effects on Spray Coverage (%) – 60” Boom Height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521306"/>
              </p:ext>
            </p:extLst>
          </p:nvPr>
        </p:nvGraphicFramePr>
        <p:xfrm>
          <a:off x="5334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637735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Coverage - 60” Boom Height</a:t>
            </a:r>
            <a:endParaRPr lang="en-US" dirty="0"/>
          </a:p>
        </p:txBody>
      </p:sp>
      <p:pic>
        <p:nvPicPr>
          <p:cNvPr id="1026" name="Picture 2" descr="L:\field pictures\2015 field pictures\nozzle test - july 24\cards\SNB1404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t="11390" r="33936" b="9115"/>
          <a:stretch/>
        </p:blipFill>
        <p:spPr bwMode="auto">
          <a:xfrm>
            <a:off x="0" y="1524000"/>
            <a:ext cx="29817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field pictures\2015 field pictures\nozzle test - july 24\cards\SNB14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15076" r="30460" b="5538"/>
          <a:stretch/>
        </p:blipFill>
        <p:spPr bwMode="auto">
          <a:xfrm>
            <a:off x="3048000" y="1524000"/>
            <a:ext cx="29771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field pictures\2015 field pictures\nozzle test - july 24\cards\SNB14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0666" r="29993" b="2663"/>
          <a:stretch/>
        </p:blipFill>
        <p:spPr bwMode="auto">
          <a:xfrm>
            <a:off x="6096000" y="1524000"/>
            <a:ext cx="29542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610545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4.4 MPH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5383" y="6096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6.5 MPH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31932" y="6096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9.5 MPH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Influence of Tractor Speed and Boom Height on Droplet Size (VMD</a:t>
            </a:r>
            <a:r>
              <a:rPr lang="en-US" sz="3200" baseline="-25000" dirty="0" smtClean="0"/>
              <a:t>50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522627"/>
              </p:ext>
            </p:extLst>
          </p:nvPr>
        </p:nvGraphicFramePr>
        <p:xfrm>
          <a:off x="1828800" y="12954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172200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LSD 0.10 = 5</a:t>
            </a:r>
          </a:p>
          <a:p>
            <a:r>
              <a:rPr lang="en-US" sz="1600" dirty="0" smtClean="0"/>
              <a:t>CV = 1.83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8414" y="198120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= </a:t>
            </a:r>
          </a:p>
          <a:p>
            <a:r>
              <a:rPr lang="en-US" dirty="0" smtClean="0"/>
              <a:t>236-340 VMD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190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7291388" cy="935038"/>
          </a:xfrm>
        </p:spPr>
        <p:txBody>
          <a:bodyPr/>
          <a:lstStyle/>
          <a:p>
            <a:r>
              <a:rPr lang="en-US" dirty="0" smtClean="0"/>
              <a:t>Summary – Tractor Sprayer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838200"/>
            <a:ext cx="7208838" cy="5095875"/>
          </a:xfrm>
        </p:spPr>
        <p:txBody>
          <a:bodyPr/>
          <a:lstStyle/>
          <a:p>
            <a:r>
              <a:rPr lang="en-US" sz="2000" dirty="0" smtClean="0"/>
              <a:t>Lowest coverage at all boom heights was at 9.5 MPH tractor speed (6-8%)</a:t>
            </a:r>
          </a:p>
          <a:p>
            <a:endParaRPr lang="en-US" sz="2000" dirty="0" smtClean="0"/>
          </a:p>
          <a:p>
            <a:r>
              <a:rPr lang="en-US" sz="2000" dirty="0" smtClean="0"/>
              <a:t>For 30” and 60” boom heights, negative linear relationship between tractor speed and coverage (R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&gt; 0.68)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~ 1.2% loss in coverage for each MPH</a:t>
            </a:r>
          </a:p>
          <a:p>
            <a:pPr lvl="1"/>
            <a:endParaRPr lang="en-US" sz="2000" dirty="0"/>
          </a:p>
          <a:p>
            <a:r>
              <a:rPr lang="en-US" sz="2000" dirty="0"/>
              <a:t>Boom height influenced spray coverage as follows:  </a:t>
            </a:r>
          </a:p>
          <a:p>
            <a:pPr lvl="1"/>
            <a:r>
              <a:rPr lang="en-US" sz="1800" i="1" dirty="0">
                <a:solidFill>
                  <a:srgbClr val="0070C0"/>
                </a:solidFill>
              </a:rPr>
              <a:t>4.4 </a:t>
            </a:r>
            <a:r>
              <a:rPr lang="en-US" sz="1800" i="1" dirty="0" smtClean="0">
                <a:solidFill>
                  <a:srgbClr val="0070C0"/>
                </a:solidFill>
              </a:rPr>
              <a:t>MPH: 30</a:t>
            </a:r>
            <a:r>
              <a:rPr lang="en-US" sz="1800" i="1" dirty="0">
                <a:solidFill>
                  <a:srgbClr val="0070C0"/>
                </a:solidFill>
              </a:rPr>
              <a:t>” = 60” &gt; 45”</a:t>
            </a:r>
          </a:p>
          <a:p>
            <a:pPr lvl="1"/>
            <a:r>
              <a:rPr lang="en-US" sz="1800" i="1" dirty="0">
                <a:solidFill>
                  <a:srgbClr val="0070C0"/>
                </a:solidFill>
              </a:rPr>
              <a:t>6.5 </a:t>
            </a:r>
            <a:r>
              <a:rPr lang="en-US" sz="1800" i="1" dirty="0" smtClean="0">
                <a:solidFill>
                  <a:srgbClr val="0070C0"/>
                </a:solidFill>
              </a:rPr>
              <a:t>MPH: 30</a:t>
            </a:r>
            <a:r>
              <a:rPr lang="en-US" sz="1800" i="1" dirty="0">
                <a:solidFill>
                  <a:srgbClr val="0070C0"/>
                </a:solidFill>
              </a:rPr>
              <a:t>” = 45” = 60” </a:t>
            </a:r>
          </a:p>
          <a:p>
            <a:pPr lvl="1"/>
            <a:r>
              <a:rPr lang="en-US" sz="1800" i="1" dirty="0">
                <a:solidFill>
                  <a:srgbClr val="0070C0"/>
                </a:solidFill>
              </a:rPr>
              <a:t>9.5 </a:t>
            </a:r>
            <a:r>
              <a:rPr lang="en-US" sz="1800" i="1" dirty="0" smtClean="0">
                <a:solidFill>
                  <a:srgbClr val="0070C0"/>
                </a:solidFill>
              </a:rPr>
              <a:t>MPH: 45</a:t>
            </a:r>
            <a:r>
              <a:rPr lang="en-US" sz="1800" i="1" dirty="0">
                <a:solidFill>
                  <a:srgbClr val="0070C0"/>
                </a:solidFill>
              </a:rPr>
              <a:t>” &gt; 30” = 60</a:t>
            </a:r>
            <a:r>
              <a:rPr lang="en-US" sz="1800" i="1" dirty="0" smtClean="0">
                <a:solidFill>
                  <a:srgbClr val="0070C0"/>
                </a:solidFill>
              </a:rPr>
              <a:t>”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Generally, VMD</a:t>
            </a:r>
            <a:r>
              <a:rPr lang="en-US" sz="2000" baseline="-25000" dirty="0" smtClean="0"/>
              <a:t>50</a:t>
            </a:r>
            <a:r>
              <a:rPr lang="en-US" sz="2000" dirty="0" smtClean="0"/>
              <a:t> increased with tractor speed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30” boom: 4.4 MPH &lt; 6.5 MPH &lt; 9.5 MPH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45” boom: 4.4 MPH &lt; 6.5 MPH = 9.5 MPH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60” boom: 4.4 MPH &lt; 9.5 MPH &lt; 6.5 MPH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306 to 345 microns (coarse droplet size)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6336" y="0"/>
            <a:ext cx="7291388" cy="1143000"/>
          </a:xfrm>
        </p:spPr>
        <p:txBody>
          <a:bodyPr/>
          <a:lstStyle/>
          <a:p>
            <a:r>
              <a:rPr lang="en-US" sz="2800" dirty="0" err="1" smtClean="0"/>
              <a:t>BackPack</a:t>
            </a:r>
            <a:r>
              <a:rPr lang="en-US" sz="2800" dirty="0" smtClean="0"/>
              <a:t> Sprayer Coverage Evaluation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66800"/>
            <a:ext cx="3527425" cy="264556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10200" y="990600"/>
            <a:ext cx="3657600" cy="5095875"/>
          </a:xfrm>
        </p:spPr>
        <p:txBody>
          <a:bodyPr/>
          <a:lstStyle/>
          <a:p>
            <a:r>
              <a:rPr lang="en-US" sz="2400" dirty="0" smtClean="0"/>
              <a:t>Generally, same MM as tractor study</a:t>
            </a:r>
          </a:p>
          <a:p>
            <a:r>
              <a:rPr lang="en-US" sz="2400" dirty="0" smtClean="0"/>
              <a:t>September 1, 2015</a:t>
            </a:r>
          </a:p>
          <a:p>
            <a:r>
              <a:rPr lang="en-US" sz="2400" dirty="0" smtClean="0"/>
              <a:t>15 GPA</a:t>
            </a:r>
          </a:p>
          <a:p>
            <a:r>
              <a:rPr lang="en-US" sz="2400" dirty="0" smtClean="0"/>
              <a:t>3 nozzle boom, 20” spacing</a:t>
            </a:r>
          </a:p>
          <a:p>
            <a:r>
              <a:rPr lang="en-US" sz="2400" dirty="0" smtClean="0"/>
              <a:t>20” Boom Height</a:t>
            </a:r>
          </a:p>
          <a:p>
            <a:r>
              <a:rPr lang="en-US" sz="2400" dirty="0" smtClean="0"/>
              <a:t>3.5 MPH (walking)</a:t>
            </a:r>
          </a:p>
          <a:p>
            <a:r>
              <a:rPr lang="en-US" sz="2400" dirty="0" smtClean="0"/>
              <a:t>Wind (&lt;1 MPH)</a:t>
            </a:r>
          </a:p>
          <a:p>
            <a:r>
              <a:rPr lang="en-US" sz="2400" dirty="0" smtClean="0"/>
              <a:t>35-40 PSI</a:t>
            </a:r>
          </a:p>
          <a:p>
            <a:r>
              <a:rPr lang="en-US" sz="2400" dirty="0" smtClean="0"/>
              <a:t>3 nozzle types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11002DG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AIXR 11002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TTI02</a:t>
            </a:r>
            <a:endParaRPr lang="en-US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Influence of Nozzle Type on Spray Coverage (%) and VMD</a:t>
            </a:r>
            <a:r>
              <a:rPr lang="en-US" sz="2800" baseline="-25000" dirty="0" smtClean="0"/>
              <a:t>50 </a:t>
            </a:r>
            <a:r>
              <a:rPr lang="en-US" sz="2800" dirty="0" smtClean="0"/>
              <a:t>(microns)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2944163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8716019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037" y="5850086"/>
            <a:ext cx="1459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3.5 MPH - Walking</a:t>
            </a:r>
          </a:p>
          <a:p>
            <a:r>
              <a:rPr lang="en-US" sz="1200" dirty="0" smtClean="0"/>
              <a:t>20” nozzle spacing</a:t>
            </a:r>
          </a:p>
          <a:p>
            <a:r>
              <a:rPr lang="en-US" sz="1200" dirty="0" smtClean="0"/>
              <a:t>20” boom height</a:t>
            </a:r>
          </a:p>
          <a:p>
            <a:r>
              <a:rPr lang="en-US" sz="1200" dirty="0" smtClean="0"/>
              <a:t>35-40 PSI</a:t>
            </a:r>
          </a:p>
          <a:p>
            <a:r>
              <a:rPr lang="en-US" sz="1200" dirty="0" smtClean="0"/>
              <a:t>15 GPA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1905000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LSD 0.10 = 1.8</a:t>
            </a:r>
          </a:p>
          <a:p>
            <a:r>
              <a:rPr lang="en-US" sz="1000" dirty="0" smtClean="0"/>
              <a:t>CV = 18.3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190500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LSD 0.10 = 19</a:t>
            </a:r>
          </a:p>
          <a:p>
            <a:r>
              <a:rPr lang="en-US" sz="1000" dirty="0" smtClean="0"/>
              <a:t>CV = 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882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228600"/>
            <a:ext cx="5514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Norm????</a:t>
            </a:r>
            <a:endParaRPr lang="en-US" sz="4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4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0772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257" y="5384577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322 </a:t>
            </a:r>
            <a:r>
              <a:rPr lang="en-US" dirty="0" smtClean="0">
                <a:solidFill>
                  <a:srgbClr val="000000"/>
                </a:solidFill>
              </a:rPr>
              <a:t>(C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537972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402 </a:t>
            </a:r>
            <a:r>
              <a:rPr lang="en-US" dirty="0" smtClean="0">
                <a:solidFill>
                  <a:srgbClr val="000000"/>
                </a:solidFill>
              </a:rPr>
              <a:t>(VC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524 (XC)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7208838" cy="5095875"/>
          </a:xfrm>
        </p:spPr>
        <p:txBody>
          <a:bodyPr/>
          <a:lstStyle/>
          <a:p>
            <a:r>
              <a:rPr lang="en-US" dirty="0" smtClean="0"/>
              <a:t>If a grower would drive 4.4-6.5 MPH, not much difference between backpack and tractor.</a:t>
            </a:r>
          </a:p>
          <a:p>
            <a:endParaRPr lang="en-US" dirty="0"/>
          </a:p>
          <a:p>
            <a:r>
              <a:rPr lang="en-US" dirty="0" smtClean="0"/>
              <a:t>If grower drives 9.5 MPH or greater (?), ~50% less spray coverage.</a:t>
            </a:r>
          </a:p>
          <a:p>
            <a:endParaRPr lang="en-US" dirty="0"/>
          </a:p>
          <a:p>
            <a:r>
              <a:rPr lang="en-US" dirty="0" smtClean="0"/>
              <a:t>Could  this partially explain observed differences between research and on-farm results???</a:t>
            </a:r>
          </a:p>
          <a:p>
            <a:endParaRPr lang="en-US" dirty="0"/>
          </a:p>
          <a:p>
            <a:r>
              <a:rPr lang="en-US" b="1" i="1" u="sng" dirty="0" smtClean="0">
                <a:solidFill>
                  <a:schemeClr val="accent2"/>
                </a:solidFill>
              </a:rPr>
              <a:t>Farmer Resistance?</a:t>
            </a:r>
          </a:p>
          <a:p>
            <a:pPr lvl="1"/>
            <a:r>
              <a:rPr lang="en-US" dirty="0" smtClean="0"/>
              <a:t>Too big/late, too fast, too high?????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Technical Support provided by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Tim Richards</a:t>
            </a:r>
          </a:p>
          <a:p>
            <a:pPr lvl="1"/>
            <a:endParaRPr lang="en-US" i="1" dirty="0" smtClean="0">
              <a:solidFill>
                <a:schemeClr val="accent2"/>
              </a:solidFill>
            </a:endParaRP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Charlie Hilton</a:t>
            </a:r>
          </a:p>
          <a:p>
            <a:pPr lvl="1"/>
            <a:endParaRPr lang="en-US" i="1" dirty="0" smtClean="0">
              <a:solidFill>
                <a:schemeClr val="accent2"/>
              </a:solidFill>
            </a:endParaRP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Maryssa Davis</a:t>
            </a: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510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34323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  <a:p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eprostko@uga.edu</a:t>
            </a:r>
          </a:p>
          <a:p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www.gaweed.com</a:t>
            </a:r>
            <a:endParaRPr lang="en-US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83" y="6315075"/>
            <a:ext cx="1371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4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a bad combination????</a:t>
            </a:r>
            <a:endParaRPr lang="en-US" dirty="0"/>
          </a:p>
        </p:txBody>
      </p:sp>
      <p:pic>
        <p:nvPicPr>
          <p:cNvPr id="2050" name="Picture 2" descr="L:\field pictures\2015 field pictures\2015-06-23\03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55" r="1494" b="27418"/>
          <a:stretch/>
        </p:blipFill>
        <p:spPr bwMode="auto">
          <a:xfrm>
            <a:off x="2514600" y="1371600"/>
            <a:ext cx="492252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4800600" cy="24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267200" y="2667000"/>
            <a:ext cx="533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267200" y="26670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761933" y="30538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 ft</a:t>
            </a:r>
          </a:p>
        </p:txBody>
      </p:sp>
    </p:spTree>
    <p:extLst>
      <p:ext uri="{BB962C8B-B14F-4D97-AF65-F5344CB8AC3E}">
        <p14:creationId xmlns:p14="http://schemas.microsoft.com/office/powerpoint/2010/main" val="4373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vs. Research?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05200"/>
            <a:ext cx="3429000" cy="2571750"/>
          </a:xfrm>
        </p:spPr>
      </p:pic>
      <p:sp>
        <p:nvSpPr>
          <p:cNvPr id="5" name="TextBox 4"/>
          <p:cNvSpPr txBox="1"/>
          <p:nvPr/>
        </p:nvSpPr>
        <p:spPr>
          <a:xfrm>
            <a:off x="1905000" y="3886200"/>
            <a:ext cx="2313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000000"/>
                </a:solidFill>
              </a:rPr>
              <a:t>Concerns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Tractor </a:t>
            </a:r>
            <a:r>
              <a:rPr lang="en-US" dirty="0">
                <a:solidFill>
                  <a:srgbClr val="000000"/>
                </a:solidFill>
              </a:rPr>
              <a:t>Speed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Boom Height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Coverage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Quality vs. Quantity?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3527425" cy="234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8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Efficacy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344850"/>
              </p:ext>
            </p:extLst>
          </p:nvPr>
        </p:nvGraphicFramePr>
        <p:xfrm>
          <a:off x="1935162" y="12954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786" y="1918138"/>
            <a:ext cx="16380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Coverage</a:t>
            </a:r>
          </a:p>
          <a:p>
            <a:r>
              <a:rPr lang="en-US" dirty="0" smtClean="0"/>
              <a:t>Nozzle Type</a:t>
            </a:r>
          </a:p>
          <a:p>
            <a:r>
              <a:rPr lang="en-US" dirty="0" smtClean="0"/>
              <a:t>GPA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Boom Height</a:t>
            </a:r>
          </a:p>
          <a:p>
            <a:r>
              <a:rPr lang="en-US" dirty="0" smtClean="0"/>
              <a:t>Tractor Speed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752600" y="2667000"/>
            <a:ext cx="1905000" cy="1283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68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Evaluate the effects of tractor speed and boom height on spray quality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Coverage 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VMD</a:t>
            </a:r>
            <a:r>
              <a:rPr lang="en-US" i="1" baseline="-25000" dirty="0" smtClean="0">
                <a:solidFill>
                  <a:schemeClr val="accent2"/>
                </a:solidFill>
              </a:rPr>
              <a:t>50</a:t>
            </a:r>
            <a:endParaRPr lang="en-US" i="1" baseline="-250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66800"/>
            <a:ext cx="3527425" cy="5095875"/>
          </a:xfrm>
        </p:spPr>
        <p:txBody>
          <a:bodyPr/>
          <a:lstStyle/>
          <a:p>
            <a:r>
              <a:rPr lang="en-US" sz="1800" dirty="0" smtClean="0"/>
              <a:t>Melroe 3430 Spra-Coupe</a:t>
            </a:r>
          </a:p>
          <a:p>
            <a:r>
              <a:rPr lang="en-US" sz="1800" dirty="0" smtClean="0"/>
              <a:t>Tractor Speeds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4.4, 6.5, and 9.5 MPH</a:t>
            </a:r>
          </a:p>
          <a:p>
            <a:r>
              <a:rPr lang="en-US" sz="1800" dirty="0" smtClean="0"/>
              <a:t>Boom Heights</a:t>
            </a:r>
          </a:p>
          <a:p>
            <a:pPr lvl="1"/>
            <a:r>
              <a:rPr lang="en-US" sz="1400" b="1" i="1" u="sng" dirty="0" smtClean="0">
                <a:solidFill>
                  <a:srgbClr val="0070C0"/>
                </a:solidFill>
              </a:rPr>
              <a:t>30,</a:t>
            </a:r>
            <a:r>
              <a:rPr lang="en-US" sz="1400" i="1" dirty="0" smtClean="0">
                <a:solidFill>
                  <a:srgbClr val="0070C0"/>
                </a:solidFill>
              </a:rPr>
              <a:t> 45, 60 in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Wind ≤ 3.0 MPH</a:t>
            </a:r>
          </a:p>
          <a:p>
            <a:r>
              <a:rPr lang="en-US" sz="1800" dirty="0" smtClean="0"/>
              <a:t>15 GPA (water + dye)</a:t>
            </a:r>
          </a:p>
          <a:p>
            <a:r>
              <a:rPr lang="en-US" sz="1800" dirty="0" smtClean="0"/>
              <a:t>DG TeeJet Drift Guard Nozzle Tips (20” spacing)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8002DG (50 PSI)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8003DG (40 PSI)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8004DG (53 PSI)</a:t>
            </a:r>
          </a:p>
          <a:p>
            <a:pPr lvl="2"/>
            <a:r>
              <a:rPr lang="en-US" sz="1000" i="1" dirty="0" smtClean="0">
                <a:solidFill>
                  <a:srgbClr val="0070C0"/>
                </a:solidFill>
              </a:rPr>
              <a:t>Medium Droplet Sizes</a:t>
            </a:r>
          </a:p>
          <a:p>
            <a:r>
              <a:rPr lang="en-US" sz="1800" dirty="0" smtClean="0"/>
              <a:t>2 locations in sprayer path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8’ from tractor center (L1)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30” parallel from L1 (L0)</a:t>
            </a:r>
          </a:p>
          <a:p>
            <a:r>
              <a:rPr lang="en-US" sz="1800" dirty="0" smtClean="0"/>
              <a:t>5 </a:t>
            </a:r>
            <a:r>
              <a:rPr lang="en-US" sz="1800" dirty="0" err="1" smtClean="0"/>
              <a:t>Kromekote</a:t>
            </a:r>
            <a:r>
              <a:rPr lang="en-US" sz="1800" dirty="0" smtClean="0"/>
              <a:t> cards (2” X 3”)</a:t>
            </a:r>
          </a:p>
          <a:p>
            <a:pPr lvl="1"/>
            <a:r>
              <a:rPr lang="en-US" sz="1400" i="1" dirty="0" smtClean="0">
                <a:solidFill>
                  <a:srgbClr val="0070C0"/>
                </a:solidFill>
              </a:rPr>
              <a:t>10’ apart</a:t>
            </a:r>
          </a:p>
          <a:p>
            <a:r>
              <a:rPr lang="en-US" sz="1800" dirty="0" err="1" smtClean="0"/>
              <a:t>Dropletscan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i="1" dirty="0"/>
              <a:t>WRK of Arkansas, </a:t>
            </a:r>
            <a:r>
              <a:rPr lang="en-US" sz="1800" i="1" dirty="0" smtClean="0"/>
              <a:t>LLC</a:t>
            </a:r>
            <a:r>
              <a:rPr lang="en-US" sz="1800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066800"/>
            <a:ext cx="28956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85" y="3351225"/>
            <a:ext cx="1688759" cy="225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3351225"/>
            <a:ext cx="1924521" cy="1443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9049" y="5500104"/>
            <a:ext cx="1098598" cy="1464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953000"/>
            <a:ext cx="12573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Droplet Size - TeeJet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7061329" cy="451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9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"/>
            <a:ext cx="9144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4876800" y="5257800"/>
            <a:ext cx="99060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096000" y="5791200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886269" y="550970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10’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2136" y="5793982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30”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90800" y="5257800"/>
            <a:ext cx="2133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531547" y="529417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8’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8772</TotalTime>
  <Words>708</Words>
  <Application>Microsoft Office PowerPoint</Application>
  <PresentationFormat>On-screen Show (4:3)</PresentationFormat>
  <Paragraphs>153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Peanuts</vt:lpstr>
      <vt:lpstr>Influence of Tractor Speed and Boom Height on Spray Coverage</vt:lpstr>
      <vt:lpstr>PowerPoint Presentation</vt:lpstr>
      <vt:lpstr>Is this a bad combination????</vt:lpstr>
      <vt:lpstr>Farm vs. Research?</vt:lpstr>
      <vt:lpstr>Herbicide Efficacy</vt:lpstr>
      <vt:lpstr>Objective</vt:lpstr>
      <vt:lpstr>Materials and Methods</vt:lpstr>
      <vt:lpstr>Droplet Size - TeeJet</vt:lpstr>
      <vt:lpstr>PowerPoint Presentation</vt:lpstr>
      <vt:lpstr>Results</vt:lpstr>
      <vt:lpstr>Influence of Tractor Speed and Boom Height on Spray Coverage (%)</vt:lpstr>
      <vt:lpstr>Tractor Speed Effects on Spray Coverage (%) – 30” Boom Height</vt:lpstr>
      <vt:lpstr>Tractor Speed Effects on Spray Coverage (%) – 45” Boom Height</vt:lpstr>
      <vt:lpstr>Tractor Speed Effects on Spray Coverage (%) – 60” Boom Height</vt:lpstr>
      <vt:lpstr>Spray Coverage - 60” Boom Height</vt:lpstr>
      <vt:lpstr>Influence of Tractor Speed and Boom Height on Droplet Size (VMD50)</vt:lpstr>
      <vt:lpstr>Summary – Tractor Sprayer</vt:lpstr>
      <vt:lpstr>BackPack Sprayer Coverage Evaluation</vt:lpstr>
      <vt:lpstr>The Influence of Nozzle Type on Spray Coverage (%) and VMD50 (microns)</vt:lpstr>
      <vt:lpstr>PowerPoint Presentation</vt:lpstr>
      <vt:lpstr>Final Thoughts</vt:lpstr>
      <vt:lpstr>Acknowledgements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Tractor Speed and Boom Height Effects on Spray Quality</dc:title>
  <dc:creator>Eric P. Prostko</dc:creator>
  <cp:lastModifiedBy>Eric P. Prostko</cp:lastModifiedBy>
  <cp:revision>80</cp:revision>
  <cp:lastPrinted>2015-10-01T13:01:47Z</cp:lastPrinted>
  <dcterms:created xsi:type="dcterms:W3CDTF">2015-07-24T18:25:54Z</dcterms:created>
  <dcterms:modified xsi:type="dcterms:W3CDTF">2016-02-01T20:07:53Z</dcterms:modified>
</cp:coreProperties>
</file>